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Alfa Slab One"/>
      <p:regular r:id="rId17"/>
    </p:embeddedFont>
    <p:embeddedFont>
      <p:font typeface="Proxima Nova" panose="02020500000000000000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5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4%B8%9C%E6%B1%9F" TargetMode="External"/><Relationship Id="rId13" Type="http://schemas.openxmlformats.org/officeDocument/2006/relationships/hyperlink" Target="https://zh.wikipedia.org/wiki/%E6%B1%9F%E8%A5%BF%E7%9C%8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zh.wikipedia.org/wiki/%E5%9C%B0%E7%BA%A7%E5%B8%82" TargetMode="External"/><Relationship Id="rId12" Type="http://schemas.openxmlformats.org/officeDocument/2006/relationships/hyperlink" Target="https://zh.wikipedia.org/wiki/%E9%9F%B6%E5%85%B3%E5%B8%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zh.wikipedia.org/wiki/%E5%B9%BF%E4%B8%9C%E7%9C%81" TargetMode="External"/><Relationship Id="rId11" Type="http://schemas.openxmlformats.org/officeDocument/2006/relationships/hyperlink" Target="https://zh.wikipedia.org/wiki/%E6%83%A0%E5%B7%9E%E5%B8%82" TargetMode="External"/><Relationship Id="rId5" Type="http://schemas.openxmlformats.org/officeDocument/2006/relationships/hyperlink" Target="https://zh.wikipedia.org/wiki/%E4%B8%AD%E5%8D%8E%E4%BA%BA%E6%B0%91%E5%85%B1%E5%92%8C%E5%9B%BD" TargetMode="External"/><Relationship Id="rId10" Type="http://schemas.openxmlformats.org/officeDocument/2006/relationships/hyperlink" Target="https://zh.wikipedia.org/wiki/%E6%B1%95%E5%B0%BE%E5%B8%82" TargetMode="External"/><Relationship Id="rId4" Type="http://schemas.openxmlformats.org/officeDocument/2006/relationships/hyperlink" Target="https://translate.googleusercontent.com/translate_c?depth=1&amp;hl=zh-TW&amp;prev=search&amp;rurl=translate.google.com.hk&amp;sl=zh-CN&amp;sp=nmt4&amp;u=https://baike.baidu.com/item/%E6%A7%8E%E5%9F%8E&amp;xid=17259,15700021,15700124,15700149,15700168,15700173,15700186,15700190,15700201&amp;usg=ALkJrhi-B55sTOE27FElZzblRGpwSYMx0Q" TargetMode="External"/><Relationship Id="rId9" Type="http://schemas.openxmlformats.org/officeDocument/2006/relationships/hyperlink" Target="https://zh.wikipedia.org/wiki/%E6%A2%85%E5%B7%9E%E5%B8%8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usercontent.com/translate_c?depth=1&amp;hl=zh-TW&amp;prev=search&amp;rurl=translate.google.com.hk&amp;sl=zh-CN&amp;sp=nmt4&amp;u=https://zh.wikipedia.org/wiki/%E9%BE%99%E5%B7%9D%E5%8E%BF&amp;xid=17259,15700021,15700105,15700124,15700149,15700168,15700173,15700201&amp;usg=ALkJrhiKyXOS2C2RvCCnFTQg3C-q2WxcWQ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translate.googleusercontent.com/translate_c?depth=1&amp;hl=zh-TW&amp;prev=search&amp;rurl=translate.google.com.hk&amp;sl=zh-CN&amp;sp=nmt4&amp;u=https://zh.wikipedia.org/wiki/%E5%92%8C%E5%B9%B3%E5%8E%BF&amp;xid=17259,15700021,15700105,15700124,15700149,15700168,15700173,15700201&amp;usg=ALkJrhg3fGuammtFlz2egO5FIlpdqhTB-w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ranslate.googleusercontent.com/translate_c?depth=1&amp;hl=zh-TW&amp;prev=search&amp;rurl=translate.google.com.hk&amp;sl=zh-CN&amp;sp=nmt4&amp;u=https://zh.wikipedia.org/wiki/%E8%BF%9E%E5%B9%B3%E5%8E%BF&amp;xid=17259,15700021,15700105,15700124,15700149,15700168,15700173,15700201&amp;usg=ALkJrhjkfHZecXDKZ00R83TvKKSWHK1xuw" TargetMode="External"/><Relationship Id="rId11" Type="http://schemas.openxmlformats.org/officeDocument/2006/relationships/hyperlink" Target="https://translate.googleusercontent.com/translate_c?depth=1&amp;hl=zh-TW&amp;prev=search&amp;rurl=translate.google.com.hk&amp;sl=zh-CN&amp;sp=nmt4&amp;u=https://zh.wikipedia.org/wiki/%E7%B2%B5%E5%8F%B0%E7%89%87&amp;xid=17259,15700021,15700105,15700124,15700149,15700168,15700173,15700201&amp;usg=ALkJrhjUPxbSzCCC2ozrCb-T-Of2d6Ze8w" TargetMode="External"/><Relationship Id="rId5" Type="http://schemas.openxmlformats.org/officeDocument/2006/relationships/hyperlink" Target="https://translate.googleusercontent.com/translate_c?depth=1&amp;hl=zh-TW&amp;prev=search&amp;rurl=translate.google.com.hk&amp;sl=zh-CN&amp;sp=nmt4&amp;u=https://zh.wikipedia.org/wiki/%E4%B8%9C%E6%BA%90%E5%8E%BF&amp;xid=17259,15700021,15700105,15700124,15700149,15700168,15700173,15700201&amp;usg=ALkJrhhp-dYWL7sFv6YGjVK1ohPkwmDAwg" TargetMode="External"/><Relationship Id="rId10" Type="http://schemas.openxmlformats.org/officeDocument/2006/relationships/hyperlink" Target="https://translate.googleusercontent.com/translate_c?depth=1&amp;hl=zh-TW&amp;prev=search&amp;rurl=translate.google.com.hk&amp;sl=zh-CN&amp;sp=nmt4&amp;u=https://zh.wikipedia.org/wiki/%E7%B4%AB%E9%87%91%E5%8E%BF&amp;xid=17259,15700021,15700105,15700124,15700149,15700168,15700173,15700201&amp;usg=ALkJrhhZgMWtIRah5h_FWmyknM5h3Hk6mQ" TargetMode="External"/><Relationship Id="rId4" Type="http://schemas.openxmlformats.org/officeDocument/2006/relationships/hyperlink" Target="https://translate.googleusercontent.com/translate_c?depth=1&amp;hl=zh-TW&amp;prev=search&amp;rurl=translate.google.com.hk&amp;sl=zh-CN&amp;sp=nmt4&amp;u=https://zh.wikipedia.org/wiki/%E5%AE%A2%E5%AE%B6%E8%AF%9D&amp;xid=17259,15700021,15700105,15700124,15700149,15700168,15700173,15700201&amp;usg=ALkJrhh8-pn5A8otSXKc2Ql6S2RCYrdfbA" TargetMode="External"/><Relationship Id="rId9" Type="http://schemas.openxmlformats.org/officeDocument/2006/relationships/hyperlink" Target="https://translate.googleusercontent.com/translate_c?depth=1&amp;hl=zh-TW&amp;prev=search&amp;rurl=translate.google.com.hk&amp;sl=zh-CN&amp;sp=nmt4&amp;u=https://zh.wikipedia.org/wiki/%E7%B2%B5%E4%B8%AD%E7%89%87&amp;xid=17259,15700021,15700105,15700124,15700149,15700168,15700173,15700201&amp;usg=ALkJrhgZv0sd-jFN_tmgKde3O6_N6rFqj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ranslate.googleusercontent.com/translate_c?depth=1&amp;hl=zh-TW&amp;prev=search&amp;rurl=translate.google.com.hk&amp;sl=zh-CN&amp;sp=nmt4&amp;u=https://baike.baidu.com/item/%E4%BD%B3%E8%82%B4&amp;xid=17259,1500001,15700022,15700124,15700149,15700168,15700173,15700186,15700189,15700201&amp;usg=ALkJrhg7Vw6jiZJ7L48_MgzmJkDQ2zn-8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translate.googleusercontent.com/translate_c?depth=1&amp;hl=zh-TW&amp;prev=search&amp;rurl=translate.google.com.hk&amp;sl=zh-CN&amp;sp=nmt4&amp;u=https://baike.baidu.com/item/%E4%B8%B9%E9%9C%9E%E5%B1%B1&amp;xid=17259,15700021,15700124,15700149,15700168,15700173,15700186,15700189,15700201&amp;usg=ALkJrhj9QBfMZO_cNwtG5akTbRKy8mZYj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ranslate.googleusercontent.com/translate_c?depth=1&amp;hl=zh-TW&amp;prev=search&amp;rurl=translate.google.com.hk&amp;sl=zh-CN&amp;sp=nmt4&amp;u=https://baike.baidu.com/item/%E4%B8%B9%E9%9C%9E%E5%9C%B0%E8%B2%8C&amp;xid=17259,15700021,15700124,15700149,15700168,15700173,15700186,15700189,15700201&amp;usg=ALkJrhgqHZGhPrCwlw_aankxDC6y9bkctQ" TargetMode="External"/><Relationship Id="rId5" Type="http://schemas.openxmlformats.org/officeDocument/2006/relationships/hyperlink" Target="https://translate.googleusercontent.com/translate_c?depth=1&amp;hl=zh-TW&amp;prev=search&amp;rurl=translate.google.com.hk&amp;sl=zh-CN&amp;sp=nmt4&amp;u=https://baike.baidu.com/item/%E6%B2%B3%E6%BA%90%E5%B8%82&amp;xid=17259,15700021,15700124,15700149,15700168,15700173,15700186,15700189,15700201&amp;usg=ALkJrhhHMKFUXlrXzupRtEjxzqrvmM5ptA" TargetMode="External"/><Relationship Id="rId4" Type="http://schemas.openxmlformats.org/officeDocument/2006/relationships/hyperlink" Target="https://translate.googleusercontent.com/translate_c?depth=1&amp;hl=zh-TW&amp;prev=search&amp;rurl=translate.google.com.hk&amp;sl=zh-CN&amp;sp=nmt4&amp;u=https://baike.baidu.com/item/%E9%9C%8D%E5%B1%B1%E9%A3%8E%E6%99%AF%E5%8C%BA&amp;xid=17259,15700021,15700124,15700149,15700168,15700173,15700186,15700189,15700201&amp;usg=ALkJrhhnuO4JCHyqqvxXjQ7jXeWNihBNzQ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4%B8%AD%E5%8D%8E%E4%BA%BA%E6%B0%91%E5%85%B1%E5%92%8C%E5%9B%BD%E6%9C%80%E9%AB%98%E4%BA%BA%E6%B0%91%E6%B3%95%E9%99%A2%E9%99%A2%E9%95%BF" TargetMode="External"/><Relationship Id="rId3" Type="http://schemas.openxmlformats.org/officeDocument/2006/relationships/hyperlink" Target="https://zh.wikipedia.org/wiki/%E5%B9%BF%E4%B8%9C%E7%9C%81" TargetMode="External"/><Relationship Id="rId7" Type="http://schemas.openxmlformats.org/officeDocument/2006/relationships/hyperlink" Target="https://zh.wikipedia.org/wiki/%E4%B8%AD%E5%9B%BD%E5%85%B1%E4%BA%A7%E5%85%9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zh.wikipedia.org/wiki/%E4%B8%AD%E5%9B%BD%E4%BA%BA%E6%B0%91%E5%A4%A7%E5%AD%A6" TargetMode="External"/><Relationship Id="rId5" Type="http://schemas.openxmlformats.org/officeDocument/2006/relationships/hyperlink" Target="https://zh.wikipedia.org/wiki/%E6%B2%B3%E6%BA%90%E5%B8%82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zh.wikipedia.org/wiki/%E6%B2%B3%E6%BA%90%E7%B8%A3" TargetMode="External"/><Relationship Id="rId9" Type="http://schemas.openxmlformats.org/officeDocument/2006/relationships/hyperlink" Target="https://zh.wikipedia.org/wiki/%E4%B8%AD%E5%8D%8E%E4%BA%BA%E6%B0%91%E5%85%B1%E5%92%8C%E5%9B%BD%E9%A6%96%E5%B8%AD%E5%A4%A7%E6%B3%95%E5%AE%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4480925" y="2152650"/>
            <a:ext cx="592200" cy="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-4836150" y="1507150"/>
            <a:ext cx="44196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2166500" y="234100"/>
            <a:ext cx="5498400" cy="16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7200">
                <a:solidFill>
                  <a:srgbClr val="0000FF"/>
                </a:solidFill>
              </a:rPr>
              <a:t>     </a:t>
            </a:r>
            <a:endParaRPr sz="72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7397625" y="4706350"/>
            <a:ext cx="14481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</a:t>
            </a:r>
            <a:r>
              <a:rPr lang="zh-TW">
                <a:solidFill>
                  <a:srgbClr val="99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042"/>
            <a:ext cx="9192074" cy="517054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 rot="456713">
            <a:off x="4665377" y="519220"/>
            <a:ext cx="2964624" cy="14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/>
              <a:t>河源</a:t>
            </a:r>
            <a:endParaRPr sz="9600"/>
          </a:p>
        </p:txBody>
      </p:sp>
      <p:sp>
        <p:nvSpPr>
          <p:cNvPr id="62" name="Shape 62"/>
          <p:cNvSpPr txBox="1"/>
          <p:nvPr/>
        </p:nvSpPr>
        <p:spPr>
          <a:xfrm>
            <a:off x="5323739" y="2587250"/>
            <a:ext cx="1647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43E6DE"/>
                </a:solidFill>
              </a:rPr>
              <a:t>謝馨儀</a:t>
            </a:r>
            <a:endParaRPr sz="3000" dirty="0">
              <a:solidFill>
                <a:srgbClr val="43E6DE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5865892" y="3016924"/>
            <a:ext cx="17184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43E6DE"/>
                </a:solidFill>
              </a:rPr>
              <a:t>五望(16)</a:t>
            </a:r>
            <a:endParaRPr sz="3000" dirty="0">
              <a:solidFill>
                <a:srgbClr val="43E6D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77475"/>
            <a:ext cx="9761319" cy="73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l="3709" t="-31300" r="-3710" b="31299"/>
          <a:stretch/>
        </p:blipFill>
        <p:spPr>
          <a:xfrm>
            <a:off x="5072925" y="1094600"/>
            <a:ext cx="3966525" cy="39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50" y="297138"/>
            <a:ext cx="3620250" cy="45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4585525" y="225525"/>
            <a:ext cx="4064100" cy="4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                     </a:t>
            </a:r>
            <a:r>
              <a:rPr lang="zh-TW" sz="3000" b="1"/>
              <a:t> 簡介</a:t>
            </a:r>
            <a:endParaRPr sz="3000" b="1"/>
          </a:p>
        </p:txBody>
      </p:sp>
      <p:sp>
        <p:nvSpPr>
          <p:cNvPr id="70" name="Shape 70"/>
          <p:cNvSpPr txBox="1"/>
          <p:nvPr/>
        </p:nvSpPr>
        <p:spPr>
          <a:xfrm>
            <a:off x="4585525" y="225525"/>
            <a:ext cx="4190700" cy="4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zh-TW" sz="1150" b="1">
                <a:solidFill>
                  <a:srgbClr val="222222"/>
                </a:solidFill>
              </a:rPr>
              <a:t>     </a:t>
            </a:r>
            <a:endParaRPr>
              <a:solidFill>
                <a:srgbClr val="222222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150" b="1"/>
              <a:t> </a:t>
            </a:r>
            <a:r>
              <a:rPr lang="zh-TW" b="1"/>
              <a:t> </a:t>
            </a:r>
            <a:r>
              <a:rPr lang="zh-TW" sz="1800" b="1"/>
              <a:t>  </a:t>
            </a:r>
            <a:r>
              <a:rPr lang="zh-TW" sz="1800" b="1">
                <a:solidFill>
                  <a:srgbClr val="212121"/>
                </a:solidFill>
                <a:highlight>
                  <a:srgbClr val="FFFFFF"/>
                </a:highlight>
              </a:rPr>
              <a:t>   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800" b="1"/>
              <a:t>      </a:t>
            </a:r>
            <a:r>
              <a:rPr lang="zh-TW" sz="2400" b="1"/>
              <a:t>河源，別稱</a:t>
            </a:r>
            <a:r>
              <a:rPr lang="zh-TW" sz="2400" b="1" u="sng">
                <a:hlinkClick r:id="rId4"/>
              </a:rPr>
              <a:t>槎城</a:t>
            </a:r>
            <a:r>
              <a:rPr lang="zh-TW" sz="2400" b="1"/>
              <a:t> ，是</a:t>
            </a:r>
            <a:r>
              <a:rPr lang="zh-TW" sz="2400" b="1" u="sng">
                <a:hlinkClick r:id="rId5"/>
              </a:rPr>
              <a:t>中华人民共和国</a:t>
            </a:r>
            <a:r>
              <a:rPr lang="zh-TW" sz="2400" b="1" u="sng">
                <a:hlinkClick r:id="rId6"/>
              </a:rPr>
              <a:t>广东省</a:t>
            </a:r>
            <a:r>
              <a:rPr lang="zh-TW" sz="2400" b="1"/>
              <a:t>下辖</a:t>
            </a:r>
            <a:r>
              <a:rPr lang="zh-TW" sz="2400" b="1" u="sng">
                <a:hlinkClick r:id="rId7"/>
              </a:rPr>
              <a:t>地级市</a:t>
            </a:r>
            <a:r>
              <a:rPr lang="zh-TW" sz="2400" b="1"/>
              <a:t>，位于广东省东北部，</a:t>
            </a:r>
            <a:r>
              <a:rPr lang="zh-TW" sz="2400" b="1" u="sng">
                <a:hlinkClick r:id="rId8"/>
              </a:rPr>
              <a:t>东江</a:t>
            </a:r>
            <a:r>
              <a:rPr lang="zh-TW" sz="2400" b="1"/>
              <a:t>中上游，东部与</a:t>
            </a:r>
            <a:r>
              <a:rPr lang="zh-TW" sz="2400" b="1" u="sng">
                <a:hlinkClick r:id="rId9"/>
              </a:rPr>
              <a:t>梅州市</a:t>
            </a:r>
            <a:r>
              <a:rPr lang="zh-TW" sz="2400" b="1"/>
              <a:t>、</a:t>
            </a:r>
            <a:r>
              <a:rPr lang="zh-TW" sz="2400" b="1" u="sng">
                <a:hlinkClick r:id="rId10"/>
              </a:rPr>
              <a:t>汕尾市</a:t>
            </a:r>
            <a:r>
              <a:rPr lang="zh-TW" sz="2400" b="1"/>
              <a:t>交界，南部与</a:t>
            </a:r>
            <a:r>
              <a:rPr lang="zh-TW" sz="2400" b="1" u="sng">
                <a:hlinkClick r:id="rId11"/>
              </a:rPr>
              <a:t>惠州市</a:t>
            </a:r>
            <a:r>
              <a:rPr lang="zh-TW" sz="2400" b="1"/>
              <a:t>毗邻，西部与</a:t>
            </a:r>
            <a:r>
              <a:rPr lang="zh-TW" sz="2400" b="1" u="sng">
                <a:hlinkClick r:id="rId12"/>
              </a:rPr>
              <a:t>韶关市</a:t>
            </a:r>
            <a:r>
              <a:rPr lang="zh-TW" sz="2400" b="1"/>
              <a:t>接壤，北部与</a:t>
            </a:r>
            <a:r>
              <a:rPr lang="zh-TW" sz="2400" b="1" u="sng">
                <a:hlinkClick r:id="rId13"/>
              </a:rPr>
              <a:t>江西省</a:t>
            </a:r>
            <a:r>
              <a:rPr lang="zh-TW" sz="2400" b="1"/>
              <a:t>相连，是为“南接珠三角、北连大内陆”的粤东北交通枢纽。  </a:t>
            </a:r>
            <a:r>
              <a:rPr lang="zh-TW" sz="2400" b="1">
                <a:highlight>
                  <a:srgbClr val="FFFFFF"/>
                </a:highlight>
              </a:rPr>
              <a:t>                                              </a:t>
            </a:r>
            <a:r>
              <a:rPr lang="zh-TW" sz="1800" b="1">
                <a:solidFill>
                  <a:srgbClr val="212121"/>
                </a:solidFill>
                <a:highlight>
                  <a:srgbClr val="FFFFFF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2359875" y="350700"/>
            <a:ext cx="37554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5275" y="193150"/>
            <a:ext cx="9154550" cy="51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371775" y="606300"/>
            <a:ext cx="1731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     語言</a:t>
            </a:r>
            <a:endParaRPr sz="2400"/>
          </a:p>
        </p:txBody>
      </p:sp>
      <p:sp>
        <p:nvSpPr>
          <p:cNvPr id="78" name="Shape 78"/>
          <p:cNvSpPr txBox="1"/>
          <p:nvPr/>
        </p:nvSpPr>
        <p:spPr>
          <a:xfrm>
            <a:off x="4449925" y="1388275"/>
            <a:ext cx="38439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</a:t>
            </a:r>
            <a:r>
              <a:rPr lang="zh-TW" sz="2400"/>
              <a:t>河源市大多數地區通行</a:t>
            </a:r>
            <a:r>
              <a:rPr lang="zh-TW" sz="2400" u="sng">
                <a:hlinkClick r:id="rId4"/>
              </a:rPr>
              <a:t>客家話</a:t>
            </a:r>
            <a:r>
              <a:rPr lang="zh-TW" sz="2400"/>
              <a:t> 。 其中市區、 </a:t>
            </a:r>
            <a:r>
              <a:rPr lang="zh-TW" sz="2400" u="sng">
                <a:hlinkClick r:id="rId5"/>
              </a:rPr>
              <a:t>東源縣</a:t>
            </a:r>
            <a:r>
              <a:rPr lang="zh-TW" sz="2400"/>
              <a:t> 、 </a:t>
            </a:r>
            <a:r>
              <a:rPr lang="zh-TW" sz="2400" u="sng">
                <a:hlinkClick r:id="rId6"/>
              </a:rPr>
              <a:t>連平縣</a:t>
            </a:r>
            <a:r>
              <a:rPr lang="zh-TW" sz="2400"/>
              <a:t> 、 </a:t>
            </a:r>
            <a:r>
              <a:rPr lang="zh-TW" sz="2400" u="sng">
                <a:hlinkClick r:id="rId7"/>
              </a:rPr>
              <a:t>和平縣</a:t>
            </a:r>
            <a:r>
              <a:rPr lang="zh-TW" sz="2400"/>
              <a:t> ， </a:t>
            </a:r>
            <a:r>
              <a:rPr lang="zh-TW" sz="2400" u="sng">
                <a:hlinkClick r:id="rId8"/>
              </a:rPr>
              <a:t>龍川縣</a:t>
            </a:r>
            <a:r>
              <a:rPr lang="zh-TW" sz="2400"/>
              <a:t>等大部分地區的客家話屬</a:t>
            </a:r>
            <a:r>
              <a:rPr lang="zh-TW" sz="2400" u="sng">
                <a:hlinkClick r:id="rId9"/>
              </a:rPr>
              <a:t>粵中片</a:t>
            </a:r>
            <a:r>
              <a:rPr lang="zh-TW" sz="2400"/>
              <a:t> ， </a:t>
            </a:r>
            <a:r>
              <a:rPr lang="zh-TW" sz="2400" u="sng">
                <a:hlinkClick r:id="rId10"/>
              </a:rPr>
              <a:t>紫金縣</a:t>
            </a:r>
            <a:r>
              <a:rPr lang="zh-TW" sz="2400"/>
              <a:t> 、 </a:t>
            </a:r>
            <a:r>
              <a:rPr lang="zh-TW" sz="2400" u="sng">
                <a:hlinkClick r:id="rId8"/>
              </a:rPr>
              <a:t>龍川縣</a:t>
            </a:r>
            <a:r>
              <a:rPr lang="zh-TW" sz="2400"/>
              <a:t>的小部分地區的客家話屬</a:t>
            </a:r>
            <a:r>
              <a:rPr lang="zh-TW" sz="2400" u="sng">
                <a:hlinkClick r:id="rId11"/>
              </a:rPr>
              <a:t>粵台片</a:t>
            </a:r>
            <a:r>
              <a:rPr lang="zh-TW" sz="2400"/>
              <a:t>興華小片。</a:t>
            </a:r>
            <a:endParaRPr sz="2400"/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pic>
        <p:nvPicPr>
          <p:cNvPr id="79" name="Shape 7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36650" y="1573250"/>
            <a:ext cx="2646300" cy="28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3E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75" y="1376450"/>
            <a:ext cx="4732151" cy="31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554225" y="1328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0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33333"/>
                </a:solidFill>
                <a:highlight>
                  <a:srgbClr val="FFFFFF"/>
                </a:highlight>
              </a:rPr>
              <a:t>  </a:t>
            </a:r>
            <a:r>
              <a:rPr lang="zh-TW" sz="2400">
                <a:highlight>
                  <a:srgbClr val="FFFFFF"/>
                </a:highlight>
              </a:rPr>
              <a:t> </a:t>
            </a:r>
            <a:r>
              <a:rPr lang="zh-TW" sz="2400" b="1">
                <a:highlight>
                  <a:srgbClr val="FFFFFF"/>
                </a:highlight>
              </a:rPr>
              <a:t>東江鹽焗雞是廣東的一款名菜。 色澤微黃，皮脆肉嫩，骨肉鮮香，風味誘人，是宴會上常用的</a:t>
            </a:r>
            <a:r>
              <a:rPr lang="zh-TW" sz="2400" b="1">
                <a:highlight>
                  <a:srgbClr val="FFFFFF"/>
                </a:highlight>
                <a:uFill>
                  <a:noFill/>
                </a:uFill>
                <a:hlinkClick r:id="rId4"/>
              </a:rPr>
              <a:t>佳餚</a:t>
            </a:r>
            <a:r>
              <a:rPr lang="zh-TW" sz="2400" b="1">
                <a:highlight>
                  <a:srgbClr val="FFFFFF"/>
                </a:highlight>
              </a:rPr>
              <a:t> </a:t>
            </a:r>
            <a:endParaRPr sz="2400" b="1"/>
          </a:p>
        </p:txBody>
      </p:sp>
      <p:sp>
        <p:nvSpPr>
          <p:cNvPr id="86" name="Shape 86"/>
          <p:cNvSpPr txBox="1"/>
          <p:nvPr/>
        </p:nvSpPr>
        <p:spPr>
          <a:xfrm>
            <a:off x="3551700" y="293125"/>
            <a:ext cx="2040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0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 </a:t>
            </a:r>
            <a:r>
              <a:rPr lang="zh-TW" sz="2400" b="1"/>
              <a:t>東江鹽焗雞</a:t>
            </a:r>
            <a:endParaRPr sz="36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FE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5320075" y="1600725"/>
            <a:ext cx="3036600" cy="3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333333"/>
                </a:solidFill>
                <a:highlight>
                  <a:srgbClr val="FFFFFF"/>
                </a:highlight>
              </a:rPr>
              <a:t>客家釀三寶是一道廣東省的傳統名菜，屬於粵菜系。 色澤各異形狀美觀味道獨</a:t>
            </a:r>
            <a:r>
              <a:rPr lang="zh-TW" sz="3000" b="1">
                <a:solidFill>
                  <a:srgbClr val="333333"/>
                </a:solidFill>
                <a:highlight>
                  <a:schemeClr val="lt1"/>
                </a:highlight>
              </a:rPr>
              <a:t>特</a:t>
            </a:r>
            <a:r>
              <a:rPr lang="zh-TW" sz="3000" b="1">
                <a:solidFill>
                  <a:srgbClr val="333333"/>
                </a:solidFill>
                <a:highlight>
                  <a:srgbClr val="FFFFFF"/>
                </a:highlight>
              </a:rPr>
              <a:t>。</a:t>
            </a:r>
            <a:endParaRPr sz="3000" b="1"/>
          </a:p>
        </p:txBody>
      </p:sp>
      <p:sp>
        <p:nvSpPr>
          <p:cNvPr id="92" name="Shape 92"/>
          <p:cNvSpPr txBox="1"/>
          <p:nvPr/>
        </p:nvSpPr>
        <p:spPr>
          <a:xfrm>
            <a:off x="3193650" y="457075"/>
            <a:ext cx="28365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333333"/>
                </a:solidFill>
              </a:rPr>
              <a:t>客家釀三寶</a:t>
            </a:r>
            <a:endParaRPr b="1"/>
          </a:p>
        </p:txBody>
      </p:sp>
      <p:sp>
        <p:nvSpPr>
          <p:cNvPr id="93" name="Shape 93"/>
          <p:cNvSpPr txBox="1"/>
          <p:nvPr/>
        </p:nvSpPr>
        <p:spPr>
          <a:xfrm>
            <a:off x="1024000" y="1659575"/>
            <a:ext cx="3813600" cy="3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t="-3709" b="3709"/>
          <a:stretch/>
        </p:blipFill>
        <p:spPr>
          <a:xfrm>
            <a:off x="1023988" y="1516162"/>
            <a:ext cx="3657375" cy="28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F6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707425" y="128750"/>
            <a:ext cx="18480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/>
              <a:t>萬綠湖</a:t>
            </a:r>
            <a:endParaRPr sz="3600" b="1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00" y="1105775"/>
            <a:ext cx="3728050" cy="37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320050" y="1259375"/>
            <a:ext cx="3119100" cy="3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   </a:t>
            </a:r>
            <a:r>
              <a:rPr lang="zh-TW" sz="2400" b="1"/>
              <a:t> 万绿湖风景秀丽，因这里四季皆绿、处处是绿而取名万绿湖。万绿湖水域辽阔，湖中岛屿交错，湖光山色相辉映，十分迷人，与浙江的千岛湖相比堪称“姐妹湖”。</a:t>
            </a:r>
            <a:endParaRPr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F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325" y="1407775"/>
            <a:ext cx="4140925" cy="31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364925" y="439500"/>
            <a:ext cx="1888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/>
              <a:t>鏡花緣景區</a:t>
            </a:r>
            <a:endParaRPr sz="2400" b="1"/>
          </a:p>
        </p:txBody>
      </p:sp>
      <p:sp>
        <p:nvSpPr>
          <p:cNvPr id="108" name="Shape 108"/>
          <p:cNvSpPr txBox="1"/>
          <p:nvPr/>
        </p:nvSpPr>
        <p:spPr>
          <a:xfrm>
            <a:off x="5301450" y="1407775"/>
            <a:ext cx="3069600" cy="3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/>
              <a:t>    </a:t>
            </a:r>
            <a:r>
              <a:rPr lang="zh-TW" sz="2400" b="1">
                <a:solidFill>
                  <a:srgbClr val="212121"/>
                </a:solidFill>
              </a:rPr>
              <a:t>鏡花緣旅遊區位於河源市東源縣的萬綠湖之中，是一處風景秀麗的綜合性旅遊區。旅遊區坐落在萬綠湖旅遊碼頭的西南面，面積達2000畝。</a:t>
            </a:r>
            <a:endParaRPr sz="2400" b="1">
              <a:solidFill>
                <a:srgbClr val="21212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AC4">
            <a:alpha val="62310"/>
          </a:srgbClr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75" y="1251125"/>
            <a:ext cx="4600675" cy="312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308275" y="1251125"/>
            <a:ext cx="32958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</a:t>
            </a:r>
            <a:r>
              <a:rPr lang="zh-TW" sz="2400" b="1"/>
              <a:t>  </a:t>
            </a:r>
            <a:r>
              <a:rPr lang="zh-TW" sz="2400" b="1" u="sng">
                <a:hlinkClick r:id="rId4"/>
              </a:rPr>
              <a:t>霍山風景區</a:t>
            </a:r>
            <a:r>
              <a:rPr lang="zh-TW" sz="2400" b="1"/>
              <a:t>位於廣東省</a:t>
            </a:r>
            <a:r>
              <a:rPr lang="zh-TW" sz="2400" b="1" u="sng">
                <a:hlinkClick r:id="rId5"/>
              </a:rPr>
              <a:t>河源市</a:t>
            </a:r>
            <a:r>
              <a:rPr lang="zh-TW" sz="2400" b="1"/>
              <a:t>龍川縣田心鎮。省級森林公園，國家AAA級旅遊區，以險峻的丹崖赤壁和奇岩秀石而早已聞名遐邇，屬</a:t>
            </a:r>
            <a:r>
              <a:rPr lang="zh-TW" sz="2400" b="1" u="sng">
                <a:hlinkClick r:id="rId6"/>
              </a:rPr>
              <a:t>丹霞地貌</a:t>
            </a:r>
            <a:r>
              <a:rPr lang="zh-TW" sz="2400" b="1"/>
              <a:t> ，有" </a:t>
            </a:r>
            <a:r>
              <a:rPr lang="zh-TW" sz="2400" b="1" u="sng">
                <a:hlinkClick r:id="rId7"/>
              </a:rPr>
              <a:t>丹霞山</a:t>
            </a:r>
            <a:r>
              <a:rPr lang="zh-TW" sz="2400" b="1"/>
              <a:t>第二"之美譽。 為廣東七大名山之一。</a:t>
            </a:r>
            <a:endParaRPr sz="2400" b="1"/>
          </a:p>
        </p:txBody>
      </p:sp>
      <p:sp>
        <p:nvSpPr>
          <p:cNvPr id="115" name="Shape 115"/>
          <p:cNvSpPr txBox="1"/>
          <p:nvPr/>
        </p:nvSpPr>
        <p:spPr>
          <a:xfrm>
            <a:off x="3871750" y="332550"/>
            <a:ext cx="96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50" b="1"/>
              <a:t>霍山</a:t>
            </a:r>
            <a:r>
              <a:rPr lang="zh-TW" sz="2550" b="1">
                <a:solidFill>
                  <a:srgbClr val="333333"/>
                </a:solidFill>
              </a:rPr>
              <a:t> 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955200" y="1306475"/>
            <a:ext cx="30720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50" b="1">
                <a:solidFill>
                  <a:srgbClr val="222222"/>
                </a:solidFill>
                <a:highlight>
                  <a:srgbClr val="FFFFFF"/>
                </a:highlight>
              </a:rPr>
              <a:t>  </a:t>
            </a:r>
            <a:r>
              <a:rPr lang="zh-TW" sz="1800" b="1">
                <a:highlight>
                  <a:srgbClr val="FFFFFF"/>
                </a:highlight>
              </a:rPr>
              <a:t>   肖揚</a:t>
            </a:r>
            <a:r>
              <a:rPr lang="zh-TW" sz="1800">
                <a:highlight>
                  <a:srgbClr val="FFFFFF"/>
                </a:highlight>
              </a:rPr>
              <a:t>（1938年8月），</a:t>
            </a:r>
            <a:r>
              <a:rPr lang="zh-TW" sz="1800" u="sng">
                <a:highlight>
                  <a:srgbClr val="FFFFFF"/>
                </a:highlight>
                <a:hlinkClick r:id="rId3"/>
              </a:rPr>
              <a:t>廣東省</a:t>
            </a:r>
            <a:r>
              <a:rPr lang="zh-TW" sz="1800" u="sng">
                <a:highlight>
                  <a:srgbClr val="FFFFFF"/>
                </a:highlight>
                <a:hlinkClick r:id="rId4"/>
              </a:rPr>
              <a:t>河源縣</a:t>
            </a:r>
            <a:r>
              <a:rPr lang="zh-TW" sz="1800">
                <a:highlight>
                  <a:srgbClr val="FFFFFF"/>
                </a:highlight>
              </a:rPr>
              <a:t>（今</a:t>
            </a:r>
            <a:r>
              <a:rPr lang="zh-TW" sz="1800" u="sng">
                <a:highlight>
                  <a:srgbClr val="FFFFFF"/>
                </a:highlight>
                <a:hlinkClick r:id="rId5"/>
              </a:rPr>
              <a:t>河源市</a:t>
            </a:r>
            <a:r>
              <a:rPr lang="zh-TW" sz="1800">
                <a:highlight>
                  <a:srgbClr val="FFFFFF"/>
                </a:highlight>
              </a:rPr>
              <a:t>）人；</a:t>
            </a:r>
            <a:r>
              <a:rPr lang="zh-TW" sz="1800" u="sng">
                <a:highlight>
                  <a:srgbClr val="FFFFFF"/>
                </a:highlight>
                <a:hlinkClick r:id="rId6"/>
              </a:rPr>
              <a:t>中國人民大學</a:t>
            </a:r>
            <a:r>
              <a:rPr lang="zh-TW" sz="1800">
                <a:highlight>
                  <a:srgbClr val="FFFFFF"/>
                </a:highlight>
              </a:rPr>
              <a:t>法律系畢業。1966年5月加入</a:t>
            </a:r>
            <a:r>
              <a:rPr lang="zh-TW" sz="1800" u="sng">
                <a:highlight>
                  <a:srgbClr val="FFFFFF"/>
                </a:highlight>
                <a:hlinkClick r:id="rId7"/>
              </a:rPr>
              <a:t>中國共產黨</a:t>
            </a:r>
            <a:r>
              <a:rPr lang="zh-TW" sz="1800">
                <a:highlight>
                  <a:srgbClr val="FFFFFF"/>
                </a:highlight>
              </a:rPr>
              <a:t>；是中共第十五、十六屆中央委員。曾於1998年至2008年間，出任</a:t>
            </a:r>
            <a:r>
              <a:rPr lang="zh-TW" sz="1800" u="sng">
                <a:highlight>
                  <a:srgbClr val="FFFFFF"/>
                </a:highlight>
                <a:hlinkClick r:id="rId8"/>
              </a:rPr>
              <a:t>中華人民共和國最高人民法院院長</a:t>
            </a:r>
            <a:r>
              <a:rPr lang="zh-TW" sz="1800">
                <a:highlight>
                  <a:srgbClr val="FFFFFF"/>
                </a:highlight>
              </a:rPr>
              <a:t>，為</a:t>
            </a:r>
            <a:r>
              <a:rPr lang="zh-TW" sz="1800" u="sng">
                <a:highlight>
                  <a:srgbClr val="FFFFFF"/>
                </a:highlight>
                <a:hlinkClick r:id="rId9"/>
              </a:rPr>
              <a:t>中華人民共和國首席大法官</a:t>
            </a:r>
            <a:r>
              <a:rPr lang="zh-TW" sz="1800">
                <a:highlight>
                  <a:srgbClr val="FFFFFF"/>
                </a:highlight>
              </a:rPr>
              <a:t>。</a:t>
            </a:r>
            <a:endParaRPr sz="1800"/>
          </a:p>
        </p:txBody>
      </p:sp>
      <p:sp>
        <p:nvSpPr>
          <p:cNvPr id="121" name="Shape 121"/>
          <p:cNvSpPr txBox="1"/>
          <p:nvPr/>
        </p:nvSpPr>
        <p:spPr>
          <a:xfrm>
            <a:off x="3554725" y="105925"/>
            <a:ext cx="20244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zh-TW" sz="3000" b="1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著名人物</a:t>
            </a:r>
            <a:endParaRPr sz="3000" b="1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122" name="Shape 1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3900" y="1008525"/>
            <a:ext cx="3061600" cy="391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如螢幕大小 (16:9)</PresentationFormat>
  <Paragraphs>23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Georgia</vt:lpstr>
      <vt:lpstr>Alfa Slab One</vt:lpstr>
      <vt:lpstr>Arial</vt:lpstr>
      <vt:lpstr>Proxima Nova</vt:lpstr>
      <vt:lpstr>Gameday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admin</cp:lastModifiedBy>
  <cp:revision>1</cp:revision>
  <dcterms:modified xsi:type="dcterms:W3CDTF">2018-07-19T02:20:09Z</dcterms:modified>
</cp:coreProperties>
</file>