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zh.wikipedia.org/wiki/%E6%B1%9F%E8%A5%BF" TargetMode="External"/><Relationship Id="rId10" Type="http://schemas.openxmlformats.org/officeDocument/2006/relationships/hyperlink" Target="https://zh.wikipedia.org/wiki/%E6%B9%96%E5%8D%97" TargetMode="External"/><Relationship Id="rId13" Type="http://schemas.openxmlformats.org/officeDocument/2006/relationships/hyperlink" Target="https://zh.wikipedia.org/wiki/%E7%93%8A%E5%B7%9E%E6%B5%B7%E5%B3%BD" TargetMode="External"/><Relationship Id="rId12" Type="http://schemas.openxmlformats.org/officeDocument/2006/relationships/hyperlink" Target="https://zh.wikipedia.org/wiki/%E6%B5%B7%E5%8D%97%E7%9C%81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zh.wikipedia.org/wiki/%E5%8D%97%E5%B6%BA" TargetMode="External"/><Relationship Id="rId9" Type="http://schemas.openxmlformats.org/officeDocument/2006/relationships/hyperlink" Target="https://zh.wikipedia.org/wiki/%E5%BB%A3%E8%A5%BF" TargetMode="External"/><Relationship Id="rId15" Type="http://schemas.openxmlformats.org/officeDocument/2006/relationships/hyperlink" Target="https://zh.wikipedia.org/wiki/%E4%B8%AD%E5%9C%8B%E4%B8%80%E7%B4%9A%E8%A1%8C%E6%94%BF%E5%8D%80" TargetMode="External"/><Relationship Id="rId14" Type="http://schemas.openxmlformats.org/officeDocument/2006/relationships/hyperlink" Target="https://zh.wikipedia.org/wiki/%E4%B8%AD%E8%8F%AF%E4%BA%BA%E6%B0%91%E5%85%B1%E5%92%8C%E5%9C%8B" TargetMode="External"/><Relationship Id="rId16" Type="http://schemas.openxmlformats.org/officeDocument/2006/relationships/hyperlink" Target="https://zh.wikipedia.org/wiki/%E5%BB%A3%E5%B7%9E" TargetMode="External"/><Relationship Id="rId5" Type="http://schemas.openxmlformats.org/officeDocument/2006/relationships/hyperlink" Target="https://zh.wikipedia.org/wiki/%E5%8D%97%E6%B5%B7" TargetMode="External"/><Relationship Id="rId6" Type="http://schemas.openxmlformats.org/officeDocument/2006/relationships/hyperlink" Target="https://zh.wikipedia.org/wiki/%E9%A6%99%E6%B8%AF" TargetMode="External"/><Relationship Id="rId7" Type="http://schemas.openxmlformats.org/officeDocument/2006/relationships/hyperlink" Target="https://zh.wikipedia.org/wiki/%E6%BE%B3%E9%96%80" TargetMode="External"/><Relationship Id="rId8" Type="http://schemas.openxmlformats.org/officeDocument/2006/relationships/hyperlink" Target="https://zh.wikipedia.org/wiki/%E7%A6%8F%E5%BB%B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0" Type="http://schemas.openxmlformats.org/officeDocument/2006/relationships/hyperlink" Target="https://zh.wikipedia.org/wiki/%E5%AA%BD%E7%A5%96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zh.wikipedia.org/wiki/%E5%AE%8B%E5%B0%91%E5%B8%9D%E9%99%B5" TargetMode="External"/><Relationship Id="rId4" Type="http://schemas.openxmlformats.org/officeDocument/2006/relationships/hyperlink" Target="https://zh.wikipedia.org/wiki/%E5%A4%A9%E5%90%8E%E5%AE%AB" TargetMode="External"/><Relationship Id="rId9" Type="http://schemas.openxmlformats.org/officeDocument/2006/relationships/hyperlink" Target="https://zh.wikipedia.org/wiki/%E6%B5%B7%E7%A5%9E" TargetMode="External"/><Relationship Id="rId5" Type="http://schemas.openxmlformats.org/officeDocument/2006/relationships/hyperlink" Target="https://zh.wikipedia.org/wiki/%E6%B2%99%E9%A0%AD%E8%A7%92" TargetMode="External"/><Relationship Id="rId6" Type="http://schemas.openxmlformats.org/officeDocument/2006/relationships/hyperlink" Target="https://zh.wikipedia.org/wiki/%E6%B8%85%E6%9C%9D" TargetMode="External"/><Relationship Id="rId7" Type="http://schemas.openxmlformats.org/officeDocument/2006/relationships/hyperlink" Target="https://zh.wikipedia.org/wiki/%E8%8B%B1%E5%9B%BD" TargetMode="External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4.png"/><Relationship Id="rId11" Type="http://schemas.openxmlformats.org/officeDocument/2006/relationships/hyperlink" Target="https://zh.wikipedia.org/wiki/%E4%B8%AD%E5%9C%8B%E5%90%8C%E7%9B%9F%E6%9C%83" TargetMode="External"/><Relationship Id="rId10" Type="http://schemas.openxmlformats.org/officeDocument/2006/relationships/hyperlink" Target="https://zh.wikipedia.org/wiki/%E8%88%88%E4%B8%AD%E6%9C%83" TargetMode="External"/><Relationship Id="rId13" Type="http://schemas.openxmlformats.org/officeDocument/2006/relationships/hyperlink" Target="https://zh.wikipedia.org/wiki/%E4%B8%AD%E8%8F%AF%E9%9D%A9%E5%91%BD%E9%BB%A8" TargetMode="External"/><Relationship Id="rId12" Type="http://schemas.openxmlformats.org/officeDocument/2006/relationships/hyperlink" Target="https://zh.wikipedia.org/wiki/%E5%9C%8B%E6%B0%91%E9%BB%A8_(1912%E2%80%931913)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zh.wikipedia.org/wiki/%E4%B8%AD%E8%8F%AF%E6%B0%91%E5%9C%8B" TargetMode="External"/><Relationship Id="rId4" Type="http://schemas.openxmlformats.org/officeDocument/2006/relationships/hyperlink" Target="https://zh.wikipedia.org/wiki/%E5%AD%AB%E4%B8%AD%E5%B1%B1" TargetMode="External"/><Relationship Id="rId9" Type="http://schemas.openxmlformats.org/officeDocument/2006/relationships/hyperlink" Target="https://zh.wikipedia.org/wiki/%E5%B8%AE%E4%BC%9A" TargetMode="External"/><Relationship Id="rId15" Type="http://schemas.openxmlformats.org/officeDocument/2006/relationships/hyperlink" Target="https://zh.wikipedia.org/wiki/%E4%B8%AD%E5%9C%8B%E5%9C%8B%E6%B0%91%E9%BB%A8%E4%B8%AD%E5%A4%AE%E5%A7%94%E5%93%A1%E6%9C%83" TargetMode="External"/><Relationship Id="rId14" Type="http://schemas.openxmlformats.org/officeDocument/2006/relationships/hyperlink" Target="https://zh.wikipedia.org/wiki/%E5%AD%AB%E4%B8%AD%E5%B1%B1" TargetMode="External"/><Relationship Id="rId17" Type="http://schemas.openxmlformats.org/officeDocument/2006/relationships/hyperlink" Target="https://zh.wikipedia.org/wiki/%E4%B8%AD%E5%B4%99_(%E8%87%BA%E5%8C%97%E5%B8%82)" TargetMode="External"/><Relationship Id="rId16" Type="http://schemas.openxmlformats.org/officeDocument/2006/relationships/hyperlink" Target="https://zh.wikipedia.org/wiki/%E8%87%BA%E5%8C%97%E5%B8%82" TargetMode="External"/><Relationship Id="rId5" Type="http://schemas.openxmlformats.org/officeDocument/2006/relationships/hyperlink" Target="https://zh.wikipedia.org/wiki/%E8%BE%9B%E4%BA%A5%E9%9D%A9%E5%91%BD" TargetMode="External"/><Relationship Id="rId19" Type="http://schemas.openxmlformats.org/officeDocument/2006/relationships/hyperlink" Target="https://zh.wikipedia.org/wiki/%E5%90%B3%E6%95%A6%E7%BE%A9" TargetMode="External"/><Relationship Id="rId6" Type="http://schemas.openxmlformats.org/officeDocument/2006/relationships/hyperlink" Target="https://zh.wikipedia.org/wiki/%E6%94%BF%E9%BB%A8" TargetMode="External"/><Relationship Id="rId18" Type="http://schemas.openxmlformats.org/officeDocument/2006/relationships/hyperlink" Target="https://zh.wikipedia.org/wiki/%E4%B8%AD%E5%9C%8B%E5%9C%8B%E6%B0%91%E9%BB%A8%E4%B8%BB%E5%B8%AD" TargetMode="External"/><Relationship Id="rId7" Type="http://schemas.openxmlformats.org/officeDocument/2006/relationships/hyperlink" Target="https://zh.wikipedia.org/wiki/%E5%A4%8F%E5%A8%81%E5%A4%B7" TargetMode="External"/><Relationship Id="rId8" Type="http://schemas.openxmlformats.org/officeDocument/2006/relationships/hyperlink" Target="https://zh.wikipedia.org/wiki/%E6%AA%80%E9%A6%99%E5%B1%B1" TargetMode="External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zh.wikipedia.org/wiki/%E9%85%92%E6%A8%93" TargetMode="External"/><Relationship Id="rId10" Type="http://schemas.openxmlformats.org/officeDocument/2006/relationships/hyperlink" Target="https://zh.wikipedia.org/wiki/%E8%8C%B6%E6%A8%93" TargetMode="External"/><Relationship Id="rId13" Type="http://schemas.openxmlformats.org/officeDocument/2006/relationships/hyperlink" Target="https://zh.wikipedia.org/wiki/%E9%BB%9E%E5%BF%83" TargetMode="External"/><Relationship Id="rId12" Type="http://schemas.openxmlformats.org/officeDocument/2006/relationships/hyperlink" Target="https://zh.wikipedia.org/wiki/%E8%8C%B6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zh.wikipedia.org/wiki/%E4%B8%AD%E5%9B%BD" TargetMode="External"/><Relationship Id="rId4" Type="http://schemas.openxmlformats.org/officeDocument/2006/relationships/hyperlink" Target="https://zh.wikipedia.org/wiki/%E5%BB%A3%E5%B7%9E" TargetMode="External"/><Relationship Id="rId9" Type="http://schemas.openxmlformats.org/officeDocument/2006/relationships/hyperlink" Target="https://zh.wikipedia.org/wiki/%E9%A6%99%E6%B8%AF" TargetMode="External"/><Relationship Id="rId15" Type="http://schemas.openxmlformats.org/officeDocument/2006/relationships/hyperlink" Target="https://zh.wikipedia.org/wiki/%E8%99%BE%E9%A5%BA" TargetMode="External"/><Relationship Id="rId14" Type="http://schemas.openxmlformats.org/officeDocument/2006/relationships/image" Target="../media/image1.png"/><Relationship Id="rId17" Type="http://schemas.openxmlformats.org/officeDocument/2006/relationships/hyperlink" Target="https://zh.wikipedia.org/wiki/%E7%B2%B5%E8%AA%9E" TargetMode="External"/><Relationship Id="rId16" Type="http://schemas.openxmlformats.org/officeDocument/2006/relationships/hyperlink" Target="https://zh.wikipedia.org/wiki/%E5%8F%89%E7%83%A7%E5%8C%85" TargetMode="External"/><Relationship Id="rId5" Type="http://schemas.openxmlformats.org/officeDocument/2006/relationships/hyperlink" Target="https://zh.wikipedia.org/wiki/%E7%B2%B5%E8%8F%9C" TargetMode="External"/><Relationship Id="rId19" Type="http://schemas.openxmlformats.org/officeDocument/2006/relationships/hyperlink" Target="https://zh.wikipedia.org/wiki/%E5%BB%A3%E6%9D%B1" TargetMode="External"/><Relationship Id="rId6" Type="http://schemas.openxmlformats.org/officeDocument/2006/relationships/hyperlink" Target="https://zh.wikipedia.org/wiki/%E5%BB%A3%E6%9D%B1" TargetMode="External"/><Relationship Id="rId18" Type="http://schemas.openxmlformats.org/officeDocument/2006/relationships/hyperlink" Target="https://zh.wikipedia.org/wiki/%E9%A6%99%E6%B8%AF" TargetMode="External"/><Relationship Id="rId7" Type="http://schemas.openxmlformats.org/officeDocument/2006/relationships/hyperlink" Target="https://zh.wikipedia.org/wiki/%E4%B8%96%E7%95%8C" TargetMode="External"/><Relationship Id="rId8" Type="http://schemas.openxmlformats.org/officeDocument/2006/relationships/hyperlink" Target="https://zh.wikipedia.org/wiki/%E5%BB%A3%E6%9D%B1%E6%96%87%E5%8C%96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zh.wikipedia.org/wiki/%E5%BB%A3%E6%9D%B1" TargetMode="External"/><Relationship Id="rId4" Type="http://schemas.openxmlformats.org/officeDocument/2006/relationships/hyperlink" Target="https://zh.wikipedia.org/wiki/%E5%BB%A3%E6%9D%B1" TargetMode="External"/><Relationship Id="rId9" Type="http://schemas.openxmlformats.org/officeDocument/2006/relationships/hyperlink" Target="https://zh.wikipedia.org/wiki/%E8%A1%97%E5%B8%82" TargetMode="External"/><Relationship Id="rId5" Type="http://schemas.openxmlformats.org/officeDocument/2006/relationships/hyperlink" Target="https://zh.wikipedia.org/wiki/%E9%A6%99%E6%B8%AF" TargetMode="External"/><Relationship Id="rId6" Type="http://schemas.openxmlformats.org/officeDocument/2006/relationships/hyperlink" Target="https://zh.wikipedia.org/wiki/%E8%87%BA%E7%81%A3" TargetMode="External"/><Relationship Id="rId7" Type="http://schemas.openxmlformats.org/officeDocument/2006/relationships/hyperlink" Target="https://zh.wikipedia.org/wiki/%E5%86%AC%E7%93%9C" TargetMode="External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FBFBF"/>
            </a:gs>
            <a:gs pos="100000">
              <a:srgbClr val="737373"/>
            </a:gs>
          </a:gsLst>
          <a:lin ang="5400012" scaled="0"/>
        </a:gra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1200150" y="461600"/>
            <a:ext cx="527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1915050" y="1293225"/>
            <a:ext cx="48846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b="1" lang="zh-TW" sz="4800">
                <a:latin typeface="Times New Roman"/>
                <a:ea typeface="Times New Roman"/>
                <a:cs typeface="Times New Roman"/>
                <a:sym typeface="Times New Roman"/>
              </a:rPr>
              <a:t> 我的家鄉</a:t>
            </a:r>
            <a:endParaRPr b="1"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4224800" y="3481750"/>
            <a:ext cx="4022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5779075" y="3542825"/>
            <a:ext cx="1989000" cy="3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5信         韓美義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1200150" y="461600"/>
            <a:ext cx="527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4224800" y="3481750"/>
            <a:ext cx="40224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1082450" y="1082850"/>
            <a:ext cx="12009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/>
              <a:t>廣東</a:t>
            </a:r>
            <a:endParaRPr b="1" sz="3000"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4275" y="623200"/>
            <a:ext cx="2857500" cy="266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541425" y="1686000"/>
            <a:ext cx="4883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highlight>
                  <a:srgbClr val="FFFFFF"/>
                </a:highlight>
              </a:rPr>
              <a:t>省位於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4"/>
              </a:rPr>
              <a:t>南嶺</a:t>
            </a:r>
            <a:r>
              <a:rPr b="1" lang="zh-TW" sz="1800">
                <a:highlight>
                  <a:srgbClr val="FFFFFF"/>
                </a:highlight>
              </a:rPr>
              <a:t>以南，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5"/>
              </a:rPr>
              <a:t>南海</a:t>
            </a:r>
            <a:r>
              <a:rPr b="1" lang="zh-TW" sz="1800">
                <a:highlight>
                  <a:srgbClr val="FFFFFF"/>
                </a:highlight>
              </a:rPr>
              <a:t>之濱，與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6"/>
              </a:rPr>
              <a:t>香港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7"/>
              </a:rPr>
              <a:t>澳門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8"/>
              </a:rPr>
              <a:t>福建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9"/>
              </a:rPr>
              <a:t>廣西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0"/>
              </a:rPr>
              <a:t>湖南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1"/>
              </a:rPr>
              <a:t>江西</a:t>
            </a:r>
            <a:r>
              <a:rPr b="1" lang="zh-TW" sz="1800">
                <a:highlight>
                  <a:srgbClr val="FFFFFF"/>
                </a:highlight>
              </a:rPr>
              <a:t>接壤，與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2"/>
              </a:rPr>
              <a:t>海南</a:t>
            </a:r>
            <a:r>
              <a:rPr b="1" lang="zh-TW" sz="1800">
                <a:highlight>
                  <a:srgbClr val="FFFFFF"/>
                </a:highlight>
              </a:rPr>
              <a:t>隔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3"/>
              </a:rPr>
              <a:t>瓊州海峽</a:t>
            </a:r>
            <a:r>
              <a:rPr b="1" lang="zh-TW" sz="1800">
                <a:highlight>
                  <a:srgbClr val="FFFFFF"/>
                </a:highlight>
              </a:rPr>
              <a:t>廣東省，簡稱粵，是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4"/>
              </a:rPr>
              <a:t>中華人民共和國</a:t>
            </a:r>
            <a:r>
              <a:rPr b="1" lang="zh-TW" sz="1800">
                <a:highlight>
                  <a:srgbClr val="FFFFFF"/>
                </a:highlight>
              </a:rPr>
              <a:t>南端沿海的一個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5"/>
              </a:rPr>
              <a:t>省份</a:t>
            </a:r>
            <a:r>
              <a:rPr b="1" lang="zh-TW" sz="1800">
                <a:highlight>
                  <a:srgbClr val="FFFFFF"/>
                </a:highlight>
              </a:rPr>
              <a:t>，省會</a:t>
            </a:r>
            <a:r>
              <a:rPr b="1" lang="zh-TW" sz="1800">
                <a:highlight>
                  <a:srgbClr val="FFFFFF"/>
                </a:highlight>
                <a:uFill>
                  <a:noFill/>
                </a:uFill>
                <a:hlinkClick r:id="rId16"/>
              </a:rPr>
              <a:t>廣州</a:t>
            </a:r>
            <a:r>
              <a:rPr b="1" lang="zh-TW" sz="1800">
                <a:highlight>
                  <a:srgbClr val="FFFFFF"/>
                </a:highlight>
              </a:rPr>
              <a:t>。廣東</a:t>
            </a:r>
            <a:r>
              <a:rPr b="1" lang="zh-TW" sz="1800">
                <a:highlight>
                  <a:srgbClr val="FFFFFF"/>
                </a:highlight>
              </a:rPr>
              <a:t>相望。廣東省總面積約爲598,800平方公里，海洋及陸地面積分別爲419,000平方公里和179,800平方公里</a:t>
            </a:r>
            <a:endParaRPr b="1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1064500" y="765200"/>
            <a:ext cx="4950000" cy="95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0000"/>
                </a:solidFill>
              </a:rPr>
              <a:t>廣東省人口有多少？</a:t>
            </a:r>
            <a:endParaRPr b="1" sz="3600">
              <a:solidFill>
                <a:srgbClr val="000000"/>
              </a:solidFill>
            </a:endParaRPr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x="929850" y="1977225"/>
            <a:ext cx="5575500" cy="21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廣東是中國的人口大省，2015年該省人口約1.1億人，高居全國第一位，其人口密度爲每平方公里584</a:t>
            </a:r>
            <a:r>
              <a:rPr b="1" lang="zh-TW" sz="3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人</a:t>
            </a:r>
            <a:endParaRPr b="1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ctrTitle"/>
          </p:nvPr>
        </p:nvSpPr>
        <p:spPr>
          <a:xfrm>
            <a:off x="516925" y="386900"/>
            <a:ext cx="5933100" cy="122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000000"/>
                </a:solidFill>
              </a:rPr>
              <a:t>廣東省深圳有什麼古蹟？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x="612025" y="1530125"/>
            <a:ext cx="44844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highlight>
                  <a:srgbClr val="FFFFFF"/>
                </a:highlight>
              </a:rPr>
              <a:t>南山區的蛇口半島也有幾處知名的歷史遺蹟，如赤灣左炮台、</a:t>
            </a:r>
            <a:r>
              <a:rPr b="1" lang="zh-TW" u="sng">
                <a:highlight>
                  <a:srgbClr val="FFFFFF"/>
                </a:highlight>
                <a:hlinkClick r:id="rId3"/>
              </a:rPr>
              <a:t>宋少帝陵</a:t>
            </a:r>
            <a:r>
              <a:rPr b="1" lang="zh-TW">
                <a:highlight>
                  <a:srgbClr val="FFFFFF"/>
                </a:highlight>
              </a:rPr>
              <a:t>、</a:t>
            </a:r>
            <a:r>
              <a:rPr b="1" lang="zh-TW" u="sng">
                <a:highlight>
                  <a:srgbClr val="FFFFFF"/>
                </a:highlight>
                <a:hlinkClick r:id="rId4"/>
              </a:rPr>
              <a:t>天后宮</a:t>
            </a:r>
            <a:r>
              <a:rPr b="1" lang="zh-TW">
                <a:highlight>
                  <a:srgbClr val="FFFFFF"/>
                </a:highlight>
              </a:rPr>
              <a:t>等。赤灣左炮台建於1669年，至今有342年的歷史，有保存完好的古炮及清軍駐守時的營房遺址，為深圳市重點文物保護單位。鹽田區</a:t>
            </a:r>
            <a:r>
              <a:rPr b="1" lang="zh-TW" u="sng">
                <a:highlight>
                  <a:srgbClr val="FFFFFF"/>
                </a:highlight>
                <a:hlinkClick r:id="rId5"/>
              </a:rPr>
              <a:t>沙頭角</a:t>
            </a:r>
            <a:r>
              <a:rPr b="1" lang="zh-TW">
                <a:highlight>
                  <a:srgbClr val="FFFFFF"/>
                </a:highlight>
              </a:rPr>
              <a:t>的中英街是一條古老的街道，被稱為「一街兩制」，街道中央有當年</a:t>
            </a:r>
            <a:r>
              <a:rPr b="1" lang="zh-TW" u="sng">
                <a:highlight>
                  <a:srgbClr val="FFFFFF"/>
                </a:highlight>
                <a:hlinkClick r:id="rId6"/>
              </a:rPr>
              <a:t>清朝</a:t>
            </a:r>
            <a:r>
              <a:rPr b="1" lang="zh-TW">
                <a:highlight>
                  <a:srgbClr val="FFFFFF"/>
                </a:highlight>
              </a:rPr>
              <a:t>政府與</a:t>
            </a:r>
            <a:r>
              <a:rPr b="1" lang="zh-TW" u="sng">
                <a:highlight>
                  <a:srgbClr val="FFFFFF"/>
                </a:highlight>
                <a:hlinkClick r:id="rId7"/>
              </a:rPr>
              <a:t>英國</a:t>
            </a:r>
            <a:r>
              <a:rPr b="1" lang="zh-TW">
                <a:highlight>
                  <a:srgbClr val="FFFFFF"/>
                </a:highlight>
              </a:rPr>
              <a:t>政</a:t>
            </a:r>
            <a:r>
              <a:rPr b="1" lang="zh-TW">
                <a:solidFill>
                  <a:srgbClr val="222222"/>
                </a:solidFill>
                <a:highlight>
                  <a:srgbClr val="FFFFFF"/>
                </a:highlight>
              </a:rPr>
              <a:t>府共同設立的界碑。</a:t>
            </a:r>
            <a:endParaRPr b="1"/>
          </a:p>
        </p:txBody>
      </p:sp>
      <p:pic>
        <p:nvPicPr>
          <p:cNvPr id="153" name="Shape 1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15025" y="1661300"/>
            <a:ext cx="2694675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5661613" y="3837050"/>
            <a:ext cx="3001500" cy="6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Georgia"/>
                <a:ea typeface="Georgia"/>
                <a:cs typeface="Georgia"/>
                <a:sym typeface="Georgia"/>
              </a:rPr>
              <a:t>         </a:t>
            </a:r>
            <a:r>
              <a:rPr b="1" lang="zh-TW" sz="30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媽祖廟</a:t>
            </a:r>
            <a:endParaRPr b="1" sz="30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130000"/>
              </a:lnSpc>
              <a:spcBef>
                <a:spcPts val="1300"/>
              </a:spcBef>
              <a:spcAft>
                <a:spcPts val="130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670825" y="3354450"/>
            <a:ext cx="43668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rgbClr val="FF0000"/>
                </a:solidFill>
                <a:highlight>
                  <a:srgbClr val="FFFFFF"/>
                </a:highlight>
              </a:rPr>
              <a:t>媽祖廟</a:t>
            </a:r>
            <a:r>
              <a:rPr b="1" lang="zh-TW" sz="1800">
                <a:highlight>
                  <a:srgbClr val="FFFFFF"/>
                </a:highlight>
              </a:rPr>
              <a:t>是主要奉祀</a:t>
            </a:r>
            <a:r>
              <a:rPr b="1" lang="zh-TW" sz="1800" u="sng">
                <a:highlight>
                  <a:srgbClr val="FFFFFF"/>
                </a:highlight>
                <a:hlinkClick r:id="rId9"/>
              </a:rPr>
              <a:t>海神</a:t>
            </a:r>
            <a:r>
              <a:rPr b="1" lang="zh-TW" sz="1800" u="sng">
                <a:highlight>
                  <a:srgbClr val="FFFFFF"/>
                </a:highlight>
                <a:hlinkClick r:id="rId10"/>
              </a:rPr>
              <a:t>媽祖</a:t>
            </a:r>
            <a:r>
              <a:rPr b="1" lang="zh-TW" sz="1800">
                <a:highlight>
                  <a:srgbClr val="FFFFFF"/>
                </a:highlight>
              </a:rPr>
              <a:t>的廟宇，另又稱天后宮、天妃宮、天后祠、天后寺、天后廟、聖母廟</a:t>
            </a:r>
            <a:endParaRPr b="1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FF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871000" y="845600"/>
            <a:ext cx="4778700" cy="729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>
                <a:solidFill>
                  <a:srgbClr val="000000"/>
                </a:solidFill>
              </a:rPr>
              <a:t>廣東省有哪些著名人物？</a:t>
            </a:r>
            <a:endParaRPr b="1" sz="3000">
              <a:solidFill>
                <a:srgbClr val="000000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871000" y="1789050"/>
            <a:ext cx="36606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zh-TW" sz="2400"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著名人物有：</a:t>
            </a:r>
            <a:r>
              <a:rPr b="1" lang="zh-TW" sz="2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孫中山</a:t>
            </a:r>
            <a:endParaRPr b="1" sz="24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lnSpc>
                <a:spcPct val="130000"/>
              </a:lnSpc>
              <a:spcBef>
                <a:spcPts val="2000"/>
              </a:spcBef>
              <a:spcAft>
                <a:spcPts val="500"/>
              </a:spcAft>
              <a:buNone/>
            </a:pPr>
            <a:r>
              <a:t/>
            </a:r>
            <a:endParaRPr b="1" sz="2400"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765050" y="2459800"/>
            <a:ext cx="4519800" cy="22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highlight>
                  <a:srgbClr val="FFFFFF"/>
                </a:highlight>
              </a:rPr>
              <a:t>中國國民黨，簡稱國民黨，是</a:t>
            </a:r>
            <a:r>
              <a:rPr b="1" lang="zh-TW" sz="1800" u="sng">
                <a:highlight>
                  <a:srgbClr val="FFFFFF"/>
                </a:highlight>
                <a:hlinkClick r:id="rId3"/>
              </a:rPr>
              <a:t>中華民國</a:t>
            </a:r>
            <a:r>
              <a:rPr b="1" lang="zh-TW" sz="1800">
                <a:highlight>
                  <a:srgbClr val="FFFFFF"/>
                </a:highlight>
              </a:rPr>
              <a:t>肇建者</a:t>
            </a:r>
            <a:r>
              <a:rPr b="1" lang="zh-TW" sz="1800" u="sng">
                <a:highlight>
                  <a:srgbClr val="FFFFFF"/>
                </a:highlight>
                <a:hlinkClick r:id="rId4"/>
              </a:rPr>
              <a:t>孫中山</a:t>
            </a:r>
            <a:r>
              <a:rPr b="1" lang="zh-TW" sz="1800">
                <a:highlight>
                  <a:srgbClr val="FFFFFF"/>
                </a:highlight>
              </a:rPr>
              <a:t>及其</a:t>
            </a:r>
            <a:r>
              <a:rPr b="1" lang="zh-TW" sz="1800" u="sng">
                <a:highlight>
                  <a:srgbClr val="FFFFFF"/>
                </a:highlight>
                <a:hlinkClick r:id="rId5"/>
              </a:rPr>
              <a:t>革命黨</a:t>
            </a:r>
            <a:r>
              <a:rPr b="1" lang="zh-TW" sz="1800">
                <a:highlight>
                  <a:srgbClr val="FFFFFF"/>
                </a:highlight>
              </a:rPr>
              <a:t>同志所創建的</a:t>
            </a:r>
            <a:r>
              <a:rPr b="1" lang="zh-TW" sz="1800" u="sng">
                <a:highlight>
                  <a:srgbClr val="FFFFFF"/>
                </a:highlight>
                <a:hlinkClick r:id="rId6"/>
              </a:rPr>
              <a:t>政黨</a:t>
            </a:r>
            <a:r>
              <a:rPr b="1" lang="zh-TW" sz="1800">
                <a:highlight>
                  <a:srgbClr val="FFFFFF"/>
                </a:highlight>
              </a:rPr>
              <a:t>。其前身最早為1894年11月24日成立於</a:t>
            </a:r>
            <a:r>
              <a:rPr b="1" lang="zh-TW" sz="1800" u="sng">
                <a:highlight>
                  <a:srgbClr val="FFFFFF"/>
                </a:highlight>
                <a:hlinkClick r:id="rId7"/>
              </a:rPr>
              <a:t>夏威夷</a:t>
            </a:r>
            <a:r>
              <a:rPr b="1" lang="zh-TW" sz="1800" u="sng">
                <a:highlight>
                  <a:srgbClr val="FFFFFF"/>
                </a:highlight>
                <a:hlinkClick r:id="rId8"/>
              </a:rPr>
              <a:t>檀香山</a:t>
            </a:r>
            <a:r>
              <a:rPr b="1" lang="zh-TW" sz="1800">
                <a:highlight>
                  <a:srgbClr val="FFFFFF"/>
                </a:highlight>
              </a:rPr>
              <a:t>的</a:t>
            </a:r>
            <a:r>
              <a:rPr b="1" lang="zh-TW" sz="1800" u="sng">
                <a:highlight>
                  <a:srgbClr val="FFFFFF"/>
                </a:highlight>
                <a:hlinkClick r:id="rId9"/>
              </a:rPr>
              <a:t>革命團體</a:t>
            </a:r>
            <a:r>
              <a:rPr b="1" lang="zh-TW" sz="1800" u="sng">
                <a:highlight>
                  <a:srgbClr val="FFFFFF"/>
                </a:highlight>
                <a:hlinkClick r:id="rId10"/>
              </a:rPr>
              <a:t>興中會</a:t>
            </a:r>
            <a:r>
              <a:rPr b="1" lang="zh-TW" sz="1800">
                <a:highlight>
                  <a:srgbClr val="FFFFFF"/>
                </a:highlight>
              </a:rPr>
              <a:t>，而後分別改組為</a:t>
            </a:r>
            <a:r>
              <a:rPr b="1" lang="zh-TW" sz="1800" u="sng">
                <a:highlight>
                  <a:srgbClr val="FFFFFF"/>
                </a:highlight>
                <a:hlinkClick r:id="rId11"/>
              </a:rPr>
              <a:t>中國同盟會</a:t>
            </a:r>
            <a:r>
              <a:rPr b="1" lang="zh-TW" sz="1800">
                <a:highlight>
                  <a:srgbClr val="FFFFFF"/>
                </a:highlight>
              </a:rPr>
              <a:t>、</a:t>
            </a:r>
            <a:r>
              <a:rPr b="1" lang="zh-TW" sz="1800" u="sng">
                <a:highlight>
                  <a:srgbClr val="FFFFFF"/>
                </a:highlight>
                <a:hlinkClick r:id="rId12"/>
              </a:rPr>
              <a:t>國民黨</a:t>
            </a:r>
            <a:r>
              <a:rPr b="1" lang="zh-TW" sz="1800">
                <a:highlight>
                  <a:srgbClr val="FFFFFF"/>
                </a:highlight>
              </a:rPr>
              <a:t>及</a:t>
            </a:r>
            <a:r>
              <a:rPr b="1" lang="zh-TW" sz="1800" u="sng">
                <a:highlight>
                  <a:srgbClr val="FFFFFF"/>
                </a:highlight>
                <a:hlinkClick r:id="rId13"/>
              </a:rPr>
              <a:t>中華革命黨</a:t>
            </a:r>
            <a:r>
              <a:rPr b="1" lang="zh-TW" sz="1800">
                <a:highlight>
                  <a:srgbClr val="FFFFFF"/>
                </a:highlight>
              </a:rPr>
              <a:t>，1919年經</a:t>
            </a:r>
            <a:r>
              <a:rPr b="1" lang="zh-TW" sz="1800" u="sng">
                <a:highlight>
                  <a:srgbClr val="FFFFFF"/>
                </a:highlight>
                <a:hlinkClick r:id="rId14"/>
              </a:rPr>
              <a:t>孫中山</a:t>
            </a:r>
            <a:r>
              <a:rPr b="1" lang="zh-TW" sz="1800">
                <a:highlight>
                  <a:srgbClr val="FFFFFF"/>
                </a:highlight>
              </a:rPr>
              <a:t>改組後轉用現名。現今</a:t>
            </a:r>
            <a:r>
              <a:rPr b="1" lang="zh-TW" sz="1800" u="sng">
                <a:highlight>
                  <a:srgbClr val="FFFFFF"/>
                </a:highlight>
                <a:hlinkClick r:id="rId15"/>
              </a:rPr>
              <a:t>總部</a:t>
            </a:r>
            <a:r>
              <a:rPr b="1" lang="zh-TW" sz="1800">
                <a:highlight>
                  <a:srgbClr val="FFFFFF"/>
                </a:highlight>
              </a:rPr>
              <a:t>位於</a:t>
            </a:r>
            <a:r>
              <a:rPr b="1" lang="zh-TW" sz="1800" u="sng">
                <a:highlight>
                  <a:srgbClr val="FFFFFF"/>
                </a:highlight>
                <a:hlinkClick r:id="rId16"/>
              </a:rPr>
              <a:t>臺北</a:t>
            </a:r>
            <a:r>
              <a:rPr b="1" lang="zh-TW" sz="1800" u="sng">
                <a:highlight>
                  <a:srgbClr val="FFFFFF"/>
                </a:highlight>
                <a:hlinkClick r:id="rId17"/>
              </a:rPr>
              <a:t>中崙</a:t>
            </a:r>
            <a:r>
              <a:rPr b="1" lang="zh-TW" sz="1800">
                <a:highlight>
                  <a:srgbClr val="FFFFFF"/>
                </a:highlight>
              </a:rPr>
              <a:t>，現任</a:t>
            </a:r>
            <a:r>
              <a:rPr b="1" lang="zh-TW" sz="1800" u="sng">
                <a:highlight>
                  <a:srgbClr val="FFFFFF"/>
                </a:highlight>
                <a:hlinkClick r:id="rId18"/>
              </a:rPr>
              <a:t>黨主席</a:t>
            </a:r>
            <a:r>
              <a:rPr b="1" lang="zh-TW" sz="1800">
                <a:highlight>
                  <a:srgbClr val="FFFFFF"/>
                </a:highlight>
              </a:rPr>
              <a:t>為</a:t>
            </a:r>
            <a:r>
              <a:rPr b="1" lang="zh-TW" sz="1800" u="sng">
                <a:highlight>
                  <a:srgbClr val="FFFFFF"/>
                </a:highlight>
                <a:hlinkClick r:id="rId19"/>
              </a:rPr>
              <a:t>吳敦義</a:t>
            </a:r>
            <a:r>
              <a:rPr b="1" lang="zh-TW" sz="1800">
                <a:highlight>
                  <a:srgbClr val="FFFFFF"/>
                </a:highlight>
              </a:rPr>
              <a:t>。</a:t>
            </a:r>
            <a:endParaRPr b="1" sz="1800"/>
          </a:p>
        </p:txBody>
      </p:sp>
      <p:pic>
        <p:nvPicPr>
          <p:cNvPr id="163" name="Shape 16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766800" y="1623650"/>
            <a:ext cx="2085975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8761D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ctrTitle"/>
          </p:nvPr>
        </p:nvSpPr>
        <p:spPr>
          <a:xfrm>
            <a:off x="458075" y="717975"/>
            <a:ext cx="4767900" cy="110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000000"/>
                </a:solidFill>
              </a:rPr>
              <a:t>我的家鄉</a:t>
            </a:r>
            <a:r>
              <a:rPr b="1" lang="zh-TW">
                <a:solidFill>
                  <a:srgbClr val="000000"/>
                </a:solidFill>
              </a:rPr>
              <a:t>有：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5461300" y="838875"/>
            <a:ext cx="1000500" cy="8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/>
        </p:nvSpPr>
        <p:spPr>
          <a:xfrm>
            <a:off x="671075" y="1824375"/>
            <a:ext cx="4554900" cy="14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highlight>
                  <a:srgbClr val="FFFFFF"/>
                </a:highlight>
              </a:rPr>
              <a:t>飲茶，雅稱品茗（也就是喝茶、品茶），是指一種源自</a:t>
            </a:r>
            <a:r>
              <a:rPr b="1" lang="zh-TW" u="sng">
                <a:highlight>
                  <a:srgbClr val="FFFFFF"/>
                </a:highlight>
                <a:hlinkClick r:id="rId3"/>
              </a:rPr>
              <a:t>中國</a:t>
            </a:r>
            <a:r>
              <a:rPr b="1" lang="zh-TW" u="sng">
                <a:highlight>
                  <a:srgbClr val="FFFFFF"/>
                </a:highlight>
                <a:hlinkClick r:id="rId4"/>
              </a:rPr>
              <a:t>廣州</a:t>
            </a:r>
            <a:r>
              <a:rPr b="1" lang="zh-TW">
                <a:highlight>
                  <a:srgbClr val="FFFFFF"/>
                </a:highlight>
              </a:rPr>
              <a:t>的</a:t>
            </a:r>
            <a:r>
              <a:rPr b="1" lang="zh-TW" u="sng">
                <a:highlight>
                  <a:srgbClr val="FFFFFF"/>
                </a:highlight>
                <a:hlinkClick r:id="rId5"/>
              </a:rPr>
              <a:t>粵式飲食</a:t>
            </a:r>
            <a:r>
              <a:rPr b="1" lang="zh-TW">
                <a:highlight>
                  <a:srgbClr val="FFFFFF"/>
                </a:highlight>
              </a:rPr>
              <a:t>，而後在</a:t>
            </a:r>
            <a:r>
              <a:rPr b="1" lang="zh-TW" u="sng">
                <a:highlight>
                  <a:srgbClr val="FFFFFF"/>
                </a:highlight>
                <a:hlinkClick r:id="rId6"/>
              </a:rPr>
              <a:t>廣東</a:t>
            </a:r>
            <a:r>
              <a:rPr b="1" lang="zh-TW">
                <a:highlight>
                  <a:srgbClr val="FFFFFF"/>
                </a:highlight>
              </a:rPr>
              <a:t>乃至</a:t>
            </a:r>
            <a:r>
              <a:rPr b="1" lang="zh-TW" u="sng">
                <a:highlight>
                  <a:srgbClr val="FFFFFF"/>
                </a:highlight>
                <a:hlinkClick r:id="rId7"/>
              </a:rPr>
              <a:t>世界</a:t>
            </a:r>
            <a:r>
              <a:rPr b="1" lang="zh-TW">
                <a:highlight>
                  <a:srgbClr val="FFFFFF"/>
                </a:highlight>
              </a:rPr>
              <a:t>各地傳播，成為</a:t>
            </a:r>
            <a:r>
              <a:rPr b="1" lang="zh-TW" u="sng">
                <a:highlight>
                  <a:srgbClr val="FFFFFF"/>
                </a:highlight>
                <a:hlinkClick r:id="rId8"/>
              </a:rPr>
              <a:t>廣東文化</a:t>
            </a:r>
            <a:r>
              <a:rPr b="1" lang="zh-TW">
                <a:highlight>
                  <a:srgbClr val="FFFFFF"/>
                </a:highlight>
              </a:rPr>
              <a:t>的一大特色。在</a:t>
            </a:r>
            <a:r>
              <a:rPr b="1" lang="zh-TW" u="sng">
                <a:highlight>
                  <a:srgbClr val="FFFFFF"/>
                </a:highlight>
                <a:hlinkClick r:id="rId9"/>
              </a:rPr>
              <a:t>香港</a:t>
            </a:r>
            <a:r>
              <a:rPr b="1" lang="zh-TW">
                <a:highlight>
                  <a:srgbClr val="FFFFFF"/>
                </a:highlight>
              </a:rPr>
              <a:t>，飲茶一開始是叫做「上</a:t>
            </a:r>
            <a:r>
              <a:rPr b="1" lang="zh-TW" u="sng">
                <a:highlight>
                  <a:srgbClr val="FFFFFF"/>
                </a:highlight>
                <a:hlinkClick r:id="rId10"/>
              </a:rPr>
              <a:t>茶樓</a:t>
            </a:r>
            <a:r>
              <a:rPr b="1" lang="zh-TW">
                <a:highlight>
                  <a:srgbClr val="FFFFFF"/>
                </a:highlight>
              </a:rPr>
              <a:t>」或者「上</a:t>
            </a:r>
            <a:r>
              <a:rPr b="1" lang="zh-TW" u="sng">
                <a:highlight>
                  <a:srgbClr val="FFFFFF"/>
                </a:highlight>
                <a:hlinkClick r:id="rId11"/>
              </a:rPr>
              <a:t>酒樓</a:t>
            </a:r>
            <a:r>
              <a:rPr b="1" lang="zh-TW">
                <a:highlight>
                  <a:srgbClr val="FFFFFF"/>
                </a:highlight>
              </a:rPr>
              <a:t>」，後來就叫了「去飲茶」，慢慢「飲茶」就變成了上茶樓喝茶吃點心的代名詞。飲茶主要包括了喝</a:t>
            </a:r>
            <a:r>
              <a:rPr b="1" lang="zh-TW" u="sng">
                <a:highlight>
                  <a:srgbClr val="FFFFFF"/>
                </a:highlight>
                <a:hlinkClick r:id="rId12"/>
              </a:rPr>
              <a:t>茶</a:t>
            </a:r>
            <a:r>
              <a:rPr b="1" lang="zh-TW">
                <a:highlight>
                  <a:srgbClr val="FFFFFF"/>
                </a:highlight>
              </a:rPr>
              <a:t>和吃</a:t>
            </a:r>
            <a:r>
              <a:rPr b="1" lang="zh-TW" u="sng">
                <a:highlight>
                  <a:srgbClr val="FFFFFF"/>
                </a:highlight>
                <a:hlinkClick r:id="rId13"/>
              </a:rPr>
              <a:t>點心</a:t>
            </a:r>
            <a:r>
              <a:rPr b="1" lang="zh-TW">
                <a:highlight>
                  <a:srgbClr val="FFFFFF"/>
                </a:highlight>
              </a:rPr>
              <a:t>，</a:t>
            </a:r>
            <a:endParaRPr b="1"/>
          </a:p>
        </p:txBody>
      </p:sp>
      <p:sp>
        <p:nvSpPr>
          <p:cNvPr id="171" name="Shape 171"/>
          <p:cNvSpPr txBox="1"/>
          <p:nvPr/>
        </p:nvSpPr>
        <p:spPr>
          <a:xfrm>
            <a:off x="6634175" y="1636000"/>
            <a:ext cx="9300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/>
              <a:t>飲茶</a:t>
            </a:r>
            <a:endParaRPr b="1" sz="2400"/>
          </a:p>
        </p:txBody>
      </p:sp>
      <p:sp>
        <p:nvSpPr>
          <p:cNvPr id="172" name="Shape 172"/>
          <p:cNvSpPr txBox="1"/>
          <p:nvPr/>
        </p:nvSpPr>
        <p:spPr>
          <a:xfrm>
            <a:off x="5908550" y="2448175"/>
            <a:ext cx="2149500" cy="11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908550" y="2448175"/>
            <a:ext cx="2381250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894575" y="3695775"/>
            <a:ext cx="43314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50">
                <a:solidFill>
                  <a:srgbClr val="222222"/>
                </a:solidFill>
                <a:highlight>
                  <a:srgbClr val="FFFFFF"/>
                </a:highlight>
              </a:rPr>
              <a:t>，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而點心中數</a:t>
            </a:r>
            <a:r>
              <a:rPr b="1" lang="zh-TW" sz="1200" u="sng">
                <a:solidFill>
                  <a:srgbClr val="FF0000"/>
                </a:solidFill>
                <a:highlight>
                  <a:srgbClr val="FFFFFF"/>
                </a:highlight>
                <a:hlinkClick r:id="rId15"/>
              </a:rPr>
              <a:t>蝦餃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和</a:t>
            </a:r>
            <a:r>
              <a:rPr b="1" lang="zh-TW" sz="1200" u="sng">
                <a:solidFill>
                  <a:srgbClr val="FF0000"/>
                </a:solidFill>
                <a:highlight>
                  <a:srgbClr val="FFFFFF"/>
                </a:highlight>
                <a:hlinkClick r:id="rId16"/>
              </a:rPr>
              <a:t>叉燒包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在早期較為廣受歡迎，故此</a:t>
            </a:r>
            <a:r>
              <a:rPr b="1" lang="zh-TW" sz="1200" u="sng">
                <a:solidFill>
                  <a:srgbClr val="FF0000"/>
                </a:solidFill>
                <a:highlight>
                  <a:srgbClr val="FFFFFF"/>
                </a:highlight>
                <a:hlinkClick r:id="rId17"/>
              </a:rPr>
              <a:t>粵語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內形容飲茶為「一盅兩件」（一盅茶＋兩件點心）。飲茶在</a:t>
            </a:r>
            <a:r>
              <a:rPr b="1" lang="zh-TW" sz="1200" u="sng">
                <a:solidFill>
                  <a:srgbClr val="FF0000"/>
                </a:solidFill>
                <a:highlight>
                  <a:srgbClr val="FFFFFF"/>
                </a:highlight>
                <a:hlinkClick r:id="rId18"/>
              </a:rPr>
              <a:t>香港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及</a:t>
            </a:r>
            <a:r>
              <a:rPr b="1" lang="zh-TW" sz="1200" u="sng">
                <a:solidFill>
                  <a:srgbClr val="FF0000"/>
                </a:solidFill>
                <a:highlight>
                  <a:srgbClr val="FFFFFF"/>
                </a:highlight>
                <a:hlinkClick r:id="rId19"/>
              </a:rPr>
              <a:t>廣東</a:t>
            </a:r>
            <a:r>
              <a:rPr b="1" lang="zh-TW" sz="1200">
                <a:solidFill>
                  <a:srgbClr val="FF0000"/>
                </a:solidFill>
                <a:highlight>
                  <a:srgbClr val="FFFFFF"/>
                </a:highlight>
              </a:rPr>
              <a:t>一帶非常流行</a:t>
            </a:r>
            <a:endParaRPr b="1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ctrTitle"/>
          </p:nvPr>
        </p:nvSpPr>
        <p:spPr>
          <a:xfrm>
            <a:off x="929875" y="588500"/>
            <a:ext cx="4990500" cy="93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600">
                <a:solidFill>
                  <a:srgbClr val="000000"/>
                </a:solidFill>
              </a:rPr>
              <a:t>我的家鄉的特產有</a:t>
            </a:r>
            <a:r>
              <a:rPr b="1" lang="zh-TW" sz="3000">
                <a:solidFill>
                  <a:srgbClr val="000000"/>
                </a:solidFill>
              </a:rPr>
              <a:t>：</a:t>
            </a:r>
            <a:endParaRPr b="1" sz="3000">
              <a:solidFill>
                <a:srgbClr val="000000"/>
              </a:solidFill>
            </a:endParaRPr>
          </a:p>
        </p:txBody>
      </p:sp>
      <p:sp>
        <p:nvSpPr>
          <p:cNvPr id="180" name="Shape 180"/>
          <p:cNvSpPr txBox="1"/>
          <p:nvPr>
            <p:ph idx="1" type="subTitle"/>
          </p:nvPr>
        </p:nvSpPr>
        <p:spPr>
          <a:xfrm>
            <a:off x="1447575" y="1518500"/>
            <a:ext cx="3684000" cy="18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老婆餅又稱冬蓉酥，是一款發源於</a:t>
            </a:r>
            <a:r>
              <a:rPr b="1" lang="zh-TW" sz="18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廣東</a:t>
            </a: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的傳統餅食，在中國</a:t>
            </a:r>
            <a:r>
              <a:rPr b="1" lang="zh-TW" sz="18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廣東</a:t>
            </a: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和</a:t>
            </a:r>
            <a:r>
              <a:rPr b="1" lang="zh-TW" sz="18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香港</a:t>
            </a: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最為常見，在</a:t>
            </a:r>
            <a:r>
              <a:rPr b="1" lang="zh-TW" sz="18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/>
              </a:rPr>
              <a:t>臺灣</a:t>
            </a: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亦可找到。呈圓形，表面是一層酥皮，裡面則是</a:t>
            </a:r>
            <a:r>
              <a:rPr b="1" lang="zh-TW" sz="18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/>
              </a:rPr>
              <a:t>冬瓜</a:t>
            </a:r>
            <a:r>
              <a:rPr b="1"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蓉，原本冬瓜蓉淡而無味，加上糖後便是甜味</a:t>
            </a:r>
            <a:r>
              <a:rPr lang="zh-TW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。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181" name="Shape 18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25700" y="588500"/>
            <a:ext cx="19050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/>
          <p:nvPr/>
        </p:nvSpPr>
        <p:spPr>
          <a:xfrm>
            <a:off x="6438925" y="2112825"/>
            <a:ext cx="9174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800"/>
              <a:t>老婆餅</a:t>
            </a:r>
            <a:endParaRPr b="1" sz="1800"/>
          </a:p>
        </p:txBody>
      </p:sp>
      <p:sp>
        <p:nvSpPr>
          <p:cNvPr id="183" name="Shape 183"/>
          <p:cNvSpPr txBox="1"/>
          <p:nvPr/>
        </p:nvSpPr>
        <p:spPr>
          <a:xfrm>
            <a:off x="5171600" y="3401600"/>
            <a:ext cx="36132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222222"/>
                </a:solidFill>
              </a:rPr>
              <a:t>古時一對富裕夫婦，妻子把冬瓜做成蓉作餡製成圓形餅，並由丈夫在</a:t>
            </a:r>
            <a:r>
              <a:rPr b="1" lang="zh-TW" u="sng">
                <a:solidFill>
                  <a:srgbClr val="0B0080"/>
                </a:solidFill>
                <a:hlinkClick r:id="rId9"/>
              </a:rPr>
              <a:t>街市</a:t>
            </a:r>
            <a:r>
              <a:rPr b="1" lang="zh-TW">
                <a:solidFill>
                  <a:srgbClr val="222222"/>
                </a:solidFill>
              </a:rPr>
              <a:t>售賣，大受歡迎。丈夫便將餅命名「老婆餅」。</a:t>
            </a:r>
            <a:endParaRPr b="1">
              <a:solidFill>
                <a:srgbClr val="222222"/>
              </a:solidFill>
            </a:endParaRPr>
          </a:p>
          <a:p>
            <a:pPr indent="0" lvl="0" marL="0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/>
        </p:nvSpPr>
        <p:spPr>
          <a:xfrm>
            <a:off x="1424175" y="3719325"/>
            <a:ext cx="23400" cy="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x="3295600" y="3551750"/>
            <a:ext cx="16242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/>
              <a:t>起源：</a:t>
            </a:r>
            <a:endParaRPr b="1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